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72" r:id="rId9"/>
    <p:sldId id="257" r:id="rId10"/>
    <p:sldId id="261" r:id="rId11"/>
    <p:sldId id="258" r:id="rId12"/>
    <p:sldId id="262" r:id="rId13"/>
    <p:sldId id="259" r:id="rId14"/>
    <p:sldId id="263" r:id="rId15"/>
    <p:sldId id="260" r:id="rId16"/>
    <p:sldId id="264" r:id="rId17"/>
    <p:sldId id="274" r:id="rId18"/>
    <p:sldId id="273" r:id="rId19"/>
    <p:sldId id="275" r:id="rId20"/>
    <p:sldId id="278" r:id="rId21"/>
    <p:sldId id="276" r:id="rId22"/>
    <p:sldId id="286" r:id="rId23"/>
    <p:sldId id="287" r:id="rId24"/>
    <p:sldId id="271" r:id="rId25"/>
    <p:sldId id="284" r:id="rId26"/>
    <p:sldId id="285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02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446B-A776-4AD1-BAEF-B89B035EC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FECD0-0E4B-4FD7-8DDB-3CE8B862C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45C3B-CFB7-4DAD-9E2B-E0A5A3372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04D13-58B6-4872-BE75-BF6A0A680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B2B7F-89D2-4845-AEE7-2F0877A32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A756-159F-459B-A97C-66F62E22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36A32D-875F-428B-988F-3CDA9E520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DD725-8FC7-4CEC-ADEB-976A9C61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30AA-DDCF-4C60-87DD-1C384A0D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8DCAD-88D6-4488-BE6F-2C95FB6D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8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931B2-6588-4824-A226-4881082BD7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7959FF-CC81-455C-9A8E-479B45B26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3E856-656C-42C7-A5DB-E6B1814CF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A11B2-10C8-4971-9D09-0B039C4E3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7C70B-1D9E-4DA9-9C06-4472C2B3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063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D6D3-BCA4-4C76-A491-B2E40FD5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134D2-50C4-4279-BBC1-BD6E2AE15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5784F-1266-4CB8-81B4-315566C9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3E422-0962-4D6A-BDDD-C80A4B23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16CF1-1361-4606-A5C6-45A8824CC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62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E63D-B48C-4180-96CB-667F856EF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61AF8-D9B8-4563-8329-27E391C66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55711-C121-4BAE-AC01-E83A9E9C9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BF069-BCF2-494C-B813-426838703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FC485-749B-405B-A453-CE1211535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2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196F6-FF6C-4F62-9B5D-92162AFE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FE971-6FCA-4C1E-AFCE-A6945B123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319D8A-4370-4C7A-9153-E205C196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7E5165-F881-4DE5-9D0D-7A9611912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FA519-5388-4CF6-9DBD-DFB82CCE8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7FC73-EA86-42EE-8B81-B012BFB2A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6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A1DB2-C5BD-4EFD-A18C-A1C0E214D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6FFC9-CA77-46B6-8EBB-F8875A6A0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F655D5-A829-4DE6-B696-B081547BE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9466F8-F330-4555-AA90-9F0123B4A6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312E11-B102-4ED6-9F7A-F09B6D913F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F13B68-4932-478C-B327-B5A7D224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861418-F2AA-47EE-80BF-3868474C3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C52CC7-B966-4572-A530-D8122A48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1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34C56-8CDF-423C-BB93-BC8869E2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28429-FD80-4683-8AE7-E76C8C6DA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55C0D-75B4-429B-BA22-B01E8ECE4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09C8D9-3CED-420C-B330-43BEB10C4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71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45F8E5-007C-4D18-8CB1-BC5C3867E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10522E-3E55-44A7-8EF9-7C1596CEF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9050C-BB23-4E07-8867-01636240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18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8668-BD0F-435F-9114-6CA449BEE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3E4CE-B5DF-4B24-BA3A-B8EDFBF50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34A8A-7BAD-4D47-946F-D7B5A95D7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CB2D7-F966-4316-AD61-F81ACC95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66456-CFDC-4F6C-9C76-81F7A241C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83B4B-E2DB-43EF-AF59-26CB8BA6C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6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C657-378C-4F59-9761-4D0F4375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CEE67E-982A-42A0-A912-E5A9EB57D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395C3F-DFA8-425D-9A49-6EC87D2A8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4D036-CED1-48D0-B061-79F807FFF9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E8866-796D-40C8-A156-91CEC2AB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0B71D-B4A9-43B7-A4D8-26B7875A7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769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9C969E-4403-41A9-8E61-9A24053BE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6E2878-748E-432E-9C67-7758E3C86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1AAC4-0E1F-400D-8DB0-AF02115D64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E3A50-6703-49BE-8B29-70AE4554B6D1}" type="datetimeFigureOut">
              <a:rPr lang="en-US" smtClean="0"/>
              <a:t>9/3/2020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4278C-9660-4D24-9C9B-7000DDDA2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78848-80BB-465F-932C-37EE39D6B5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7EBEF-22D0-4E0D-A29E-759DF44E1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56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EB80-20E4-4D1B-9B42-B35A70992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788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Automatic </a:t>
            </a:r>
            <a:r>
              <a:rPr lang="en-US" dirty="0" err="1"/>
              <a:t>dV</a:t>
            </a:r>
            <a:r>
              <a:rPr lang="en-US" dirty="0"/>
              <a:t>/</a:t>
            </a:r>
            <a:r>
              <a:rPr lang="en-US" dirty="0" err="1"/>
              <a:t>dQ</a:t>
            </a:r>
            <a:r>
              <a:rPr lang="en-US" dirty="0"/>
              <a:t> analysis and map of </a:t>
            </a:r>
            <a:r>
              <a:rPr lang="en-US" dirty="0" err="1"/>
              <a:t>Neware</a:t>
            </a:r>
            <a:r>
              <a:rPr lang="en-US" dirty="0"/>
              <a:t> data</a:t>
            </a:r>
            <a:br>
              <a:rPr lang="en-US" dirty="0"/>
            </a:br>
            <a:r>
              <a:rPr lang="en-US" sz="2400" dirty="0"/>
              <a:t>(Fixed upper cutoff DOD cells at 40°C)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D33D4-4D1E-4D27-8059-73CA5CE3A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8386"/>
            <a:ext cx="9144000" cy="1655762"/>
          </a:xfrm>
        </p:spPr>
        <p:txBody>
          <a:bodyPr/>
          <a:lstStyle/>
          <a:p>
            <a:r>
              <a:rPr lang="en-US" dirty="0"/>
              <a:t>Roby Gauthier, Jeff Dahn</a:t>
            </a:r>
          </a:p>
        </p:txBody>
      </p:sp>
    </p:spTree>
    <p:extLst>
      <p:ext uri="{BB962C8B-B14F-4D97-AF65-F5344CB8AC3E}">
        <p14:creationId xmlns:p14="http://schemas.microsoft.com/office/powerpoint/2010/main" val="131920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851BB-3B7D-4401-BD4E-8B5BA7ED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66824, Fixed upper cutoff, 100% DOD C/10 , 40°C</a:t>
            </a:r>
          </a:p>
        </p:txBody>
      </p:sp>
      <p:pic>
        <p:nvPicPr>
          <p:cNvPr id="9" name="Content Placeholder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EEC34C2-E774-47BC-8727-B26791A3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20" y="2258008"/>
            <a:ext cx="3991348" cy="2992371"/>
          </a:xfr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90F0DC61-D27F-4867-82A8-D6C4E2E2D0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78" y="2252955"/>
            <a:ext cx="4058973" cy="304307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9C052260-D47B-46C0-BD15-A91A473EBA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260" y="2252955"/>
            <a:ext cx="4182740" cy="31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77846-D4A0-4540-A8B1-F36871A1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66830, Fixed upper cutoff, 75% DOD C/10 , 40°C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ACD4C48-F4B0-48F8-8704-17E1CCA4B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07" y="1582310"/>
            <a:ext cx="10827141" cy="5012565"/>
          </a:xfrm>
        </p:spPr>
      </p:pic>
    </p:spTree>
    <p:extLst>
      <p:ext uri="{BB962C8B-B14F-4D97-AF65-F5344CB8AC3E}">
        <p14:creationId xmlns:p14="http://schemas.microsoft.com/office/powerpoint/2010/main" val="701326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58091-C5FD-4924-B396-BA98DD509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66830, Fixed upper cutoff, 75% DOD C/10 , 40°C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F04EDF-073B-4E28-8637-D9A6D3DCF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2" y="2155370"/>
            <a:ext cx="4083678" cy="3061592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95DD531-2B3E-4DC6-BB1C-5EC80EB4C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161" y="2155370"/>
            <a:ext cx="4083678" cy="3061592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30A1B49-7709-4DA1-8D22-FF2151080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24" y="2155370"/>
            <a:ext cx="4152176" cy="311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8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766A-5C9E-4B52-9766-BCDC7266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66836, Fixed upper cutoff, 50% DOD C/10 , 40°C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63BF8-3F71-4037-A32D-CC92898F8F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02" y="1526650"/>
            <a:ext cx="10970607" cy="5078985"/>
          </a:xfrm>
        </p:spPr>
      </p:pic>
    </p:spTree>
    <p:extLst>
      <p:ext uri="{BB962C8B-B14F-4D97-AF65-F5344CB8AC3E}">
        <p14:creationId xmlns:p14="http://schemas.microsoft.com/office/powerpoint/2010/main" val="742187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65036-0C96-4CD2-92C9-40A426683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5022"/>
            <a:ext cx="10515600" cy="1325563"/>
          </a:xfrm>
        </p:spPr>
        <p:txBody>
          <a:bodyPr/>
          <a:lstStyle/>
          <a:p>
            <a:r>
              <a:rPr lang="en-US" dirty="0"/>
              <a:t>66836, Fixed upper cutoff, 50% DOD C/10 , 40°C</a:t>
            </a:r>
          </a:p>
        </p:txBody>
      </p:sp>
      <p:pic>
        <p:nvPicPr>
          <p:cNvPr id="6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55247C-9008-4844-9CAC-E92F63635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26" y="1259632"/>
            <a:ext cx="4210747" cy="3156857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4DEAA33-4719-4F60-AED8-99E857E75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9633"/>
            <a:ext cx="4210746" cy="3156856"/>
          </a:xfrm>
          <a:prstGeom prst="rect">
            <a:avLst/>
          </a:prstGeom>
        </p:spPr>
      </p:pic>
      <p:pic>
        <p:nvPicPr>
          <p:cNvPr id="8" name="Picture 7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F8D5396-66EF-4569-842F-25821FD4D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256" y="1259631"/>
            <a:ext cx="4210747" cy="3156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DC7D27-4A74-44B5-AED3-8A72F01A8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730" y="4362093"/>
            <a:ext cx="3118642" cy="247254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110B52-A32E-489B-A63F-F21A03B7ABA8}"/>
              </a:ext>
            </a:extLst>
          </p:cNvPr>
          <p:cNvCxnSpPr>
            <a:cxnSpLocks/>
          </p:cNvCxnSpPr>
          <p:nvPr/>
        </p:nvCxnSpPr>
        <p:spPr>
          <a:xfrm flipH="1">
            <a:off x="5812403" y="3225957"/>
            <a:ext cx="3020929" cy="1573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10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55061-CE9F-4465-9F40-5EB6571B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66842, Fixed upper cutoff, 25% DOD C/10 , 40°C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DAF269-C9C7-40B1-B7C4-701B36016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5" y="1555516"/>
            <a:ext cx="11106320" cy="5141815"/>
          </a:xfrm>
        </p:spPr>
      </p:pic>
    </p:spTree>
    <p:extLst>
      <p:ext uri="{BB962C8B-B14F-4D97-AF65-F5344CB8AC3E}">
        <p14:creationId xmlns:p14="http://schemas.microsoft.com/office/powerpoint/2010/main" val="196132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6E372-126D-4DE1-A0D3-CD8D23F27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66842, Fixed upper cutoff, 25% DOD C/10 , 40°C</a:t>
            </a:r>
          </a:p>
        </p:txBody>
      </p:sp>
      <p:pic>
        <p:nvPicPr>
          <p:cNvPr id="13" name="Content Placeholder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E10C198-DB1E-4A47-B096-54C488720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482" y="2409090"/>
            <a:ext cx="4101851" cy="3075216"/>
          </a:xfr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D3E749-6538-4CA8-88CF-DC125A585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327" y="2432217"/>
            <a:ext cx="4101851" cy="3075216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EA0F884-C35C-42FB-99DF-C04989BDF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2217"/>
            <a:ext cx="4040155" cy="30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91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734C1-BD78-4DBA-915A-6EDC8E5E8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2D matrices: Overall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A2C234E-8747-45B7-AAB7-10A0E6B40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8" y="1841528"/>
            <a:ext cx="4445116" cy="43513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6EF8A04E-02FC-4748-9F29-691B5345D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80" y="1770401"/>
            <a:ext cx="4445116" cy="452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81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47DC60-60B0-4941-ACE9-C28F80EC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26" y="2103437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4D matrices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EC63A4-C3B8-4169-8308-C72A331F899A}"/>
              </a:ext>
            </a:extLst>
          </p:cNvPr>
          <p:cNvSpPr txBox="1"/>
          <p:nvPr/>
        </p:nvSpPr>
        <p:spPr>
          <a:xfrm>
            <a:off x="3040320" y="3674883"/>
            <a:ext cx="72218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Longer waiting time: Around 15 minutes per cell instead of 1 minute, but better Positive electrode mass loss results? </a:t>
            </a:r>
          </a:p>
          <a:p>
            <a:endParaRPr lang="en-US" dirty="0"/>
          </a:p>
          <a:p>
            <a:r>
              <a:rPr lang="en-US" dirty="0"/>
              <a:t>All </a:t>
            </a:r>
            <a:r>
              <a:rPr lang="en-US" dirty="0" err="1"/>
              <a:t>dV</a:t>
            </a:r>
            <a:r>
              <a:rPr lang="en-US" dirty="0"/>
              <a:t>/</a:t>
            </a:r>
            <a:r>
              <a:rPr lang="en-US" dirty="0" err="1"/>
              <a:t>dQ</a:t>
            </a:r>
            <a:r>
              <a:rPr lang="en-US" dirty="0"/>
              <a:t> fits (4D scan) can be found at the end of this PPT.</a:t>
            </a:r>
          </a:p>
        </p:txBody>
      </p:sp>
    </p:spTree>
    <p:extLst>
      <p:ext uri="{BB962C8B-B14F-4D97-AF65-F5344CB8AC3E}">
        <p14:creationId xmlns:p14="http://schemas.microsoft.com/office/powerpoint/2010/main" val="289313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5CEB9-23C2-4EFB-95EB-BBC1F5844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fixed upper cutoff at 40°C and C/10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A2F6FD8-2845-48B5-9946-4671AF10A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60" y="2002908"/>
            <a:ext cx="4445116" cy="43513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161E3A2-7C31-4EA6-8F92-13DD539B0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06" y="1963153"/>
            <a:ext cx="4445116" cy="452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94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A5BFFE-89C2-436C-BE3B-9DD2984E5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3476"/>
            <a:ext cx="10515600" cy="4351338"/>
          </a:xfrm>
        </p:spPr>
        <p:txBody>
          <a:bodyPr>
            <a:normAutofit/>
          </a:bodyPr>
          <a:lstStyle/>
          <a:p>
            <a:r>
              <a:rPr lang="en-CA" sz="2000" dirty="0"/>
              <a:t>The program do a scanning of all possible slippage and active electrode masses within a finite matrix. </a:t>
            </a:r>
          </a:p>
          <a:p>
            <a:r>
              <a:rPr lang="en-CA" sz="2000" dirty="0"/>
              <a:t>Since we have 4 four parameter (+ slippage, - slippage, + mass, - mass), this correspond to a 4D matrix. </a:t>
            </a:r>
          </a:p>
          <a:p>
            <a:r>
              <a:rPr lang="en-CA" sz="2000" dirty="0"/>
              <a:t>Here is a example of a 2D matrix scanning (the negative electrode parameters are fixed).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FAF98C-D6C1-4C4A-AC06-49A99E431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684"/>
            <a:ext cx="10515600" cy="1325563"/>
          </a:xfrm>
        </p:spPr>
        <p:txBody>
          <a:bodyPr>
            <a:normAutofit/>
          </a:bodyPr>
          <a:lstStyle/>
          <a:p>
            <a:r>
              <a:rPr lang="en-CA" dirty="0" err="1"/>
              <a:t>dV</a:t>
            </a:r>
            <a:r>
              <a:rPr lang="en-CA" dirty="0"/>
              <a:t>/</a:t>
            </a:r>
            <a:r>
              <a:rPr lang="en-CA" dirty="0" err="1"/>
              <a:t>dQ</a:t>
            </a:r>
            <a:r>
              <a:rPr lang="en-CA" dirty="0"/>
              <a:t> scanning on one cycle</a:t>
            </a:r>
          </a:p>
        </p:txBody>
      </p:sp>
      <p:pic>
        <p:nvPicPr>
          <p:cNvPr id="5" name="Image 4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4903D101-CEB3-441E-B3FB-F87531057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54" y="3369502"/>
            <a:ext cx="4503752" cy="33778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5339366-7A04-40DF-9555-202E4318387B}"/>
              </a:ext>
            </a:extLst>
          </p:cNvPr>
          <p:cNvSpPr txBox="1"/>
          <p:nvPr/>
        </p:nvSpPr>
        <p:spPr>
          <a:xfrm>
            <a:off x="8252792" y="4042746"/>
            <a:ext cx="29499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As seen in the gif, sometimes a part of the experimental data at large capacity is removed. This is due to the way the vector is build from interpolation. This will not impact the </a:t>
            </a:r>
            <a:r>
              <a:rPr lang="el-GR" dirty="0"/>
              <a:t>χ</a:t>
            </a:r>
            <a:r>
              <a:rPr lang="en-CA" baseline="30000" dirty="0"/>
              <a:t>2</a:t>
            </a:r>
            <a:r>
              <a:rPr lang="en-CA" dirty="0"/>
              <a:t> values later. </a:t>
            </a:r>
            <a:endParaRPr lang="en-CA" baseline="30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3A730C0-1765-4127-A1F5-CE7F471C7EED}"/>
              </a:ext>
            </a:extLst>
          </p:cNvPr>
          <p:cNvSpPr txBox="1"/>
          <p:nvPr/>
        </p:nvSpPr>
        <p:spPr>
          <a:xfrm>
            <a:off x="4389813" y="3699145"/>
            <a:ext cx="1529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This is cycle 500 of cell ID 66824.</a:t>
            </a:r>
          </a:p>
        </p:txBody>
      </p:sp>
    </p:spTree>
    <p:extLst>
      <p:ext uri="{BB962C8B-B14F-4D97-AF65-F5344CB8AC3E}">
        <p14:creationId xmlns:p14="http://schemas.microsoft.com/office/powerpoint/2010/main" val="4061755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CDD7-0508-450D-A82B-BA11E28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fixed upper cutoff at 40°C and C/10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7615F53-33BB-49C4-A8EF-E4C05E81B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83" y="1761702"/>
            <a:ext cx="5056341" cy="4834085"/>
          </a:xfrm>
        </p:spPr>
      </p:pic>
    </p:spTree>
    <p:extLst>
      <p:ext uri="{BB962C8B-B14F-4D97-AF65-F5344CB8AC3E}">
        <p14:creationId xmlns:p14="http://schemas.microsoft.com/office/powerpoint/2010/main" val="2367226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4E5C-2155-4427-8D29-E25D86A3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for fixed upper cutoff at 40°C and C/10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2FFCA9-8BAD-40AC-A2FB-A36C05E99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80067"/>
            <a:ext cx="4445116" cy="4351338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7BAD3D-90BC-4196-B511-1D57137ED5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402" y="2048055"/>
            <a:ext cx="4573898" cy="437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865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A538DC2-0CE6-479D-BFA8-9C2D8DAD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55" y="934475"/>
            <a:ext cx="2840670" cy="2803672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4DE1A5E8-FB4E-4354-9482-EAFBE3280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01" y="3874821"/>
            <a:ext cx="2840670" cy="2803672"/>
          </a:xfrm>
          <a:prstGeom prst="rect">
            <a:avLst/>
          </a:prstGeom>
        </p:spPr>
      </p:pic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12706F68-2558-44B1-A493-3796E99D87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55" y="3874821"/>
            <a:ext cx="2932960" cy="2894761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6B595D8D-CD88-49DB-9B8F-DB36DB06AB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01" y="965246"/>
            <a:ext cx="2840671" cy="2803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049B5F-F838-4954-AC26-91688343E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Half-cell analysis (</a:t>
            </a:r>
            <a:r>
              <a:rPr lang="en-US" dirty="0" err="1"/>
              <a:t>Neware</a:t>
            </a:r>
            <a:r>
              <a:rPr lang="en-US" dirty="0"/>
              <a:t> data)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1AB0AC-0BF3-4FF2-95EC-66CC9D0C077F}"/>
              </a:ext>
            </a:extLst>
          </p:cNvPr>
          <p:cNvSpPr txBox="1"/>
          <p:nvPr/>
        </p:nvSpPr>
        <p:spPr>
          <a:xfrm>
            <a:off x="3949274" y="2708258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 = 22300 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137963-4D98-4DA9-B404-4917CCF61A9E}"/>
              </a:ext>
            </a:extLst>
          </p:cNvPr>
          <p:cNvSpPr txBox="1"/>
          <p:nvPr/>
        </p:nvSpPr>
        <p:spPr>
          <a:xfrm>
            <a:off x="8549832" y="2663071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 = 21113 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66868-E02D-479E-BC1F-1D62DC6124A7}"/>
              </a:ext>
            </a:extLst>
          </p:cNvPr>
          <p:cNvSpPr txBox="1"/>
          <p:nvPr/>
        </p:nvSpPr>
        <p:spPr>
          <a:xfrm>
            <a:off x="3949274" y="5592392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 = 20135 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B710D5-5E1A-42A6-8525-689BE91C6D24}"/>
              </a:ext>
            </a:extLst>
          </p:cNvPr>
          <p:cNvSpPr txBox="1"/>
          <p:nvPr/>
        </p:nvSpPr>
        <p:spPr>
          <a:xfrm>
            <a:off x="8594598" y="5717100"/>
            <a:ext cx="132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 = 22093 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F8546B-C6AD-486C-A062-C2E060247CE5}"/>
              </a:ext>
            </a:extLst>
          </p:cNvPr>
          <p:cNvSpPr txBox="1"/>
          <p:nvPr/>
        </p:nvSpPr>
        <p:spPr>
          <a:xfrm>
            <a:off x="5772646" y="3212327"/>
            <a:ext cx="18966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summary on the next page</a:t>
            </a:r>
          </a:p>
        </p:txBody>
      </p:sp>
    </p:spTree>
    <p:extLst>
      <p:ext uri="{BB962C8B-B14F-4D97-AF65-F5344CB8AC3E}">
        <p14:creationId xmlns:p14="http://schemas.microsoft.com/office/powerpoint/2010/main" val="194254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4B16-C8A8-4840-B4C3-5259BC54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summary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D8A5592-DE8F-4288-BC1B-9715D1D4BD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665456"/>
              </p:ext>
            </p:extLst>
          </p:nvPr>
        </p:nvGraphicFramePr>
        <p:xfrm>
          <a:off x="553058" y="2489885"/>
          <a:ext cx="5839790" cy="3419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2577">
                  <a:extLst>
                    <a:ext uri="{9D8B030D-6E8A-4147-A177-3AD203B41FA5}">
                      <a16:colId xmlns:a16="http://schemas.microsoft.com/office/drawing/2014/main" val="757078396"/>
                    </a:ext>
                  </a:extLst>
                </a:gridCol>
                <a:gridCol w="978011">
                  <a:extLst>
                    <a:ext uri="{9D8B030D-6E8A-4147-A177-3AD203B41FA5}">
                      <a16:colId xmlns:a16="http://schemas.microsoft.com/office/drawing/2014/main" val="3700297609"/>
                    </a:ext>
                  </a:extLst>
                </a:gridCol>
                <a:gridCol w="1049572">
                  <a:extLst>
                    <a:ext uri="{9D8B030D-6E8A-4147-A177-3AD203B41FA5}">
                      <a16:colId xmlns:a16="http://schemas.microsoft.com/office/drawing/2014/main" val="1820692231"/>
                    </a:ext>
                  </a:extLst>
                </a:gridCol>
                <a:gridCol w="1001864">
                  <a:extLst>
                    <a:ext uri="{9D8B030D-6E8A-4147-A177-3AD203B41FA5}">
                      <a16:colId xmlns:a16="http://schemas.microsoft.com/office/drawing/2014/main" val="3837285812"/>
                    </a:ext>
                  </a:extLst>
                </a:gridCol>
                <a:gridCol w="1017766">
                  <a:extLst>
                    <a:ext uri="{9D8B030D-6E8A-4147-A177-3AD203B41FA5}">
                      <a16:colId xmlns:a16="http://schemas.microsoft.com/office/drawing/2014/main" val="1924278304"/>
                    </a:ext>
                  </a:extLst>
                </a:gridCol>
              </a:tblGrid>
              <a:tr h="51213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100% DOD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75% DOD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 DOD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 DOD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382545"/>
                  </a:ext>
                </a:extLst>
              </a:tr>
              <a:tr h="95110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Positive mass loss </a:t>
                      </a:r>
                      <a:r>
                        <a:rPr lang="en-US"/>
                        <a:t>equivalent capacity 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mAh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1749809"/>
                  </a:ext>
                </a:extLst>
              </a:tr>
              <a:tr h="4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Lithium inventory loss [SEI] (</a:t>
                      </a:r>
                      <a:r>
                        <a:rPr lang="en-US" dirty="0" err="1"/>
                        <a:t>mAh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444407"/>
                  </a:ext>
                </a:extLst>
              </a:tr>
              <a:tr h="475554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Perceived capacity loss (</a:t>
                      </a:r>
                      <a:r>
                        <a:rPr lang="en-US" dirty="0" err="1"/>
                        <a:t>mAh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7127614"/>
                  </a:ext>
                </a:extLst>
              </a:tr>
            </a:tbl>
          </a:graphicData>
        </a:graphic>
      </p:graphicFrame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83C67B-A18A-4AE5-994D-07AFB80F7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73" y="1405227"/>
            <a:ext cx="5092016" cy="48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1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FE26-51B7-4D3C-91DA-6E9EE620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573BA-3C34-47FD-B698-05FF830C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Li inventory loss and positive mass </a:t>
            </a:r>
            <a:r>
              <a:rPr lang="en-US"/>
              <a:t>loss trends </a:t>
            </a:r>
            <a:r>
              <a:rPr lang="en-US" dirty="0"/>
              <a:t>can be </a:t>
            </a:r>
            <a:r>
              <a:rPr lang="en-US"/>
              <a:t>seen versus DOD.</a:t>
            </a:r>
          </a:p>
          <a:p>
            <a:endParaRPr lang="en-US" dirty="0"/>
          </a:p>
          <a:p>
            <a:r>
              <a:rPr lang="en-US" dirty="0"/>
              <a:t>Test the program when the current is not constant (C/5, C/3 cells).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Test fixed </a:t>
            </a:r>
            <a:r>
              <a:rPr lang="en-US" dirty="0" err="1"/>
              <a:t>lowercutoff</a:t>
            </a:r>
            <a:r>
              <a:rPr lang="en-US" dirty="0"/>
              <a:t> cells. </a:t>
            </a:r>
          </a:p>
          <a:p>
            <a:endParaRPr lang="en-US" dirty="0"/>
          </a:p>
          <a:p>
            <a:r>
              <a:rPr lang="en-US" dirty="0"/>
              <a:t>Improve confidence that the program work as expected.</a:t>
            </a:r>
          </a:p>
          <a:p>
            <a:endParaRPr lang="en-US" dirty="0"/>
          </a:p>
          <a:p>
            <a:r>
              <a:rPr lang="en-US" dirty="0"/>
              <a:t>Improve tolerance to experimental noise?</a:t>
            </a:r>
          </a:p>
          <a:p>
            <a:endParaRPr lang="en-US" dirty="0"/>
          </a:p>
          <a:p>
            <a:r>
              <a:rPr lang="en-US" dirty="0"/>
              <a:t>Test cells that are not within the DOD matrix (C/10 check up).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406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01A46-5E50-4A5D-B3C2-6D002370E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948" y="342900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fr-CA" b="1" dirty="0" err="1"/>
              <a:t>Cycling</a:t>
            </a:r>
            <a:r>
              <a:rPr lang="fr-CA" b="1" dirty="0"/>
              <a:t> data: </a:t>
            </a:r>
            <a:r>
              <a:rPr lang="fr-CA" b="1" dirty="0" err="1"/>
              <a:t>Fixed</a:t>
            </a:r>
            <a:r>
              <a:rPr lang="fr-CA" b="1" dirty="0"/>
              <a:t> </a:t>
            </a:r>
            <a:r>
              <a:rPr lang="fr-CA" b="1" dirty="0" err="1"/>
              <a:t>Upper</a:t>
            </a:r>
            <a:r>
              <a:rPr lang="fr-CA" b="1" dirty="0"/>
              <a:t> </a:t>
            </a:r>
            <a:r>
              <a:rPr lang="fr-CA" b="1" dirty="0" err="1"/>
              <a:t>cutoff</a:t>
            </a:r>
            <a:r>
              <a:rPr lang="fr-CA" b="1" dirty="0"/>
              <a:t> </a:t>
            </a:r>
            <a:br>
              <a:rPr lang="fr-CA" b="1" dirty="0"/>
            </a:br>
            <a:r>
              <a:rPr lang="fr-CA" b="1" dirty="0"/>
              <a:t>40</a:t>
            </a:r>
            <a:r>
              <a:rPr lang="fr-CA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°</a:t>
            </a:r>
            <a:r>
              <a:rPr lang="fr-CA" b="1" dirty="0"/>
              <a:t>C </a:t>
            </a:r>
            <a:r>
              <a:rPr lang="en-CA" b="1" dirty="0"/>
              <a:t>(i.e. all 4.1 V)</a:t>
            </a:r>
            <a:br>
              <a:rPr lang="en-CA" b="1" dirty="0"/>
            </a:b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7D974E-9AF6-4791-9CDD-635F1628A38E}"/>
              </a:ext>
            </a:extLst>
          </p:cNvPr>
          <p:cNvSpPr txBox="1"/>
          <p:nvPr/>
        </p:nvSpPr>
        <p:spPr>
          <a:xfrm>
            <a:off x="3202388" y="340120"/>
            <a:ext cx="6245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922044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0" descr="A close up of a map&#10;&#10;Description automatically generated">
            <a:extLst>
              <a:ext uri="{FF2B5EF4-FFF2-40B4-BE49-F238E27FC236}">
                <a16:creationId xmlns:a16="http://schemas.microsoft.com/office/drawing/2014/main" id="{76A1EC55-5AF0-4D02-BAAD-FBAA638CF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961" y="196007"/>
            <a:ext cx="5062630" cy="6579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BAEFDF-E071-461B-B06D-3E21A7385443}"/>
              </a:ext>
            </a:extLst>
          </p:cNvPr>
          <p:cNvSpPr txBox="1"/>
          <p:nvPr/>
        </p:nvSpPr>
        <p:spPr>
          <a:xfrm>
            <a:off x="2853112" y="419883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~1170 cycles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D65AA-FD98-45F6-9973-11BDFB0FA1F3}"/>
              </a:ext>
            </a:extLst>
          </p:cNvPr>
          <p:cNvSpPr txBox="1"/>
          <p:nvPr/>
        </p:nvSpPr>
        <p:spPr>
          <a:xfrm>
            <a:off x="2853112" y="2467521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~2370 cycles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535B6-064D-4F6C-B2AF-D01AFAB7E273}"/>
              </a:ext>
            </a:extLst>
          </p:cNvPr>
          <p:cNvSpPr txBox="1"/>
          <p:nvPr/>
        </p:nvSpPr>
        <p:spPr>
          <a:xfrm>
            <a:off x="2853112" y="4545710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~4120 cycles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75A3F-E103-4F9D-88DB-204C824DE18E}"/>
              </a:ext>
            </a:extLst>
          </p:cNvPr>
          <p:cNvSpPr txBox="1"/>
          <p:nvPr/>
        </p:nvSpPr>
        <p:spPr>
          <a:xfrm>
            <a:off x="2853112" y="874512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~1580 cycles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9F1CE-6588-4194-8A0D-873128F4A996}"/>
              </a:ext>
            </a:extLst>
          </p:cNvPr>
          <p:cNvSpPr txBox="1"/>
          <p:nvPr/>
        </p:nvSpPr>
        <p:spPr>
          <a:xfrm>
            <a:off x="2853112" y="2961072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~3330 cycles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995A9C-6EB1-42FE-B2EA-A574E8AFC900}"/>
              </a:ext>
            </a:extLst>
          </p:cNvPr>
          <p:cNvSpPr txBox="1"/>
          <p:nvPr/>
        </p:nvSpPr>
        <p:spPr>
          <a:xfrm>
            <a:off x="2786860" y="5040653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~5960 cycles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3F18E9-1549-453D-A73A-44E1D88F2886}"/>
              </a:ext>
            </a:extLst>
          </p:cNvPr>
          <p:cNvSpPr txBox="1"/>
          <p:nvPr/>
        </p:nvSpPr>
        <p:spPr>
          <a:xfrm>
            <a:off x="2853112" y="1180769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~2090 cycles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C8991D-A182-4C23-92C5-4466ED309060}"/>
              </a:ext>
            </a:extLst>
          </p:cNvPr>
          <p:cNvSpPr txBox="1"/>
          <p:nvPr/>
        </p:nvSpPr>
        <p:spPr>
          <a:xfrm>
            <a:off x="2853112" y="3281448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~4470 cycles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47449-EF7C-4B0E-8D55-8F4A49BF26E6}"/>
              </a:ext>
            </a:extLst>
          </p:cNvPr>
          <p:cNvSpPr txBox="1"/>
          <p:nvPr/>
        </p:nvSpPr>
        <p:spPr>
          <a:xfrm>
            <a:off x="2599112" y="5348430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~7410 cycles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9506CD-F15B-47D2-BF0D-D41DA6CB1CDB}"/>
              </a:ext>
            </a:extLst>
          </p:cNvPr>
          <p:cNvSpPr txBox="1"/>
          <p:nvPr/>
        </p:nvSpPr>
        <p:spPr>
          <a:xfrm>
            <a:off x="2853112" y="1545294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~3610 cycles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9CDFF3-CB31-4BF9-B2AB-9C46797886EF}"/>
              </a:ext>
            </a:extLst>
          </p:cNvPr>
          <p:cNvSpPr txBox="1"/>
          <p:nvPr/>
        </p:nvSpPr>
        <p:spPr>
          <a:xfrm>
            <a:off x="2853112" y="3589225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~7350 cycles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8C9BD6-93AC-44BF-81BC-CAC830678347}"/>
              </a:ext>
            </a:extLst>
          </p:cNvPr>
          <p:cNvSpPr txBox="1"/>
          <p:nvPr/>
        </p:nvSpPr>
        <p:spPr>
          <a:xfrm>
            <a:off x="2599112" y="5668806"/>
            <a:ext cx="1413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~12650 cycles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A340EDEB-445B-447E-84B3-AB75D37E6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107" y="113670"/>
            <a:ext cx="2733895" cy="67443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143A02-707A-4D2C-9A2F-4929FC86B163}"/>
              </a:ext>
            </a:extLst>
          </p:cNvPr>
          <p:cNvSpPr txBox="1"/>
          <p:nvPr/>
        </p:nvSpPr>
        <p:spPr>
          <a:xfrm>
            <a:off x="3881972" y="248970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988B4D-2F7D-42C8-B923-647C2D4E609E}"/>
              </a:ext>
            </a:extLst>
          </p:cNvPr>
          <p:cNvSpPr txBox="1"/>
          <p:nvPr/>
        </p:nvSpPr>
        <p:spPr>
          <a:xfrm>
            <a:off x="5918233" y="274574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AEC82-F117-4BD6-83B6-442CEC6D1480}"/>
              </a:ext>
            </a:extLst>
          </p:cNvPr>
          <p:cNvSpPr txBox="1"/>
          <p:nvPr/>
        </p:nvSpPr>
        <p:spPr>
          <a:xfrm>
            <a:off x="9779266" y="1948025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281D45-C61F-411C-81BB-996D01C80FAD}"/>
              </a:ext>
            </a:extLst>
          </p:cNvPr>
          <p:cNvSpPr txBox="1"/>
          <p:nvPr/>
        </p:nvSpPr>
        <p:spPr>
          <a:xfrm>
            <a:off x="3882168" y="2317357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9DE470-CC8F-49ED-97AA-2B0B4A760C9E}"/>
              </a:ext>
            </a:extLst>
          </p:cNvPr>
          <p:cNvSpPr txBox="1"/>
          <p:nvPr/>
        </p:nvSpPr>
        <p:spPr>
          <a:xfrm>
            <a:off x="5918429" y="2342961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07506F-AF87-4E3A-9671-243179BEFDB3}"/>
              </a:ext>
            </a:extLst>
          </p:cNvPr>
          <p:cNvSpPr txBox="1"/>
          <p:nvPr/>
        </p:nvSpPr>
        <p:spPr>
          <a:xfrm>
            <a:off x="9779462" y="4016412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98C21B-DD9F-42E7-80CD-5365C613ABD2}"/>
              </a:ext>
            </a:extLst>
          </p:cNvPr>
          <p:cNvSpPr txBox="1"/>
          <p:nvPr/>
        </p:nvSpPr>
        <p:spPr>
          <a:xfrm>
            <a:off x="3881972" y="4385744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7DDC3-B26F-451E-9B52-62393ED84381}"/>
              </a:ext>
            </a:extLst>
          </p:cNvPr>
          <p:cNvSpPr txBox="1"/>
          <p:nvPr/>
        </p:nvSpPr>
        <p:spPr>
          <a:xfrm>
            <a:off x="5918233" y="4411348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E770B9-8E81-4CB3-AE12-FE806DA25208}"/>
              </a:ext>
            </a:extLst>
          </p:cNvPr>
          <p:cNvSpPr txBox="1"/>
          <p:nvPr/>
        </p:nvSpPr>
        <p:spPr>
          <a:xfrm>
            <a:off x="9779266" y="6084799"/>
            <a:ext cx="6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943869-B8A0-424D-94E3-1DFCBA9AF345}"/>
              </a:ext>
            </a:extLst>
          </p:cNvPr>
          <p:cNvSpPr/>
          <p:nvPr/>
        </p:nvSpPr>
        <p:spPr>
          <a:xfrm>
            <a:off x="271935" y="193456"/>
            <a:ext cx="98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Figure 4 </a:t>
            </a:r>
          </a:p>
        </p:txBody>
      </p:sp>
    </p:spTree>
    <p:extLst>
      <p:ext uri="{BB962C8B-B14F-4D97-AF65-F5344CB8AC3E}">
        <p14:creationId xmlns:p14="http://schemas.microsoft.com/office/powerpoint/2010/main" val="89045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349A0-396C-4FA6-B7E0-9264BE0DF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7880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4D matrices: </a:t>
            </a:r>
            <a:r>
              <a:rPr lang="en-US" dirty="0" err="1"/>
              <a:t>dV</a:t>
            </a:r>
            <a:r>
              <a:rPr lang="en-US" dirty="0"/>
              <a:t>/</a:t>
            </a:r>
            <a:r>
              <a:rPr lang="en-US" dirty="0" err="1"/>
              <a:t>dQ</a:t>
            </a:r>
            <a:r>
              <a:rPr lang="en-US" dirty="0"/>
              <a:t> fits</a:t>
            </a:r>
            <a:br>
              <a:rPr lang="en-US" dirty="0"/>
            </a:br>
            <a:r>
              <a:rPr lang="en-US" sz="3100" dirty="0"/>
              <a:t>Orange: Experimental data</a:t>
            </a:r>
            <a:br>
              <a:rPr lang="en-US" sz="3100" dirty="0"/>
            </a:br>
            <a:r>
              <a:rPr lang="en-US" sz="3100" dirty="0"/>
              <a:t>Blue: Half-cell data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280772-A55F-4357-AE73-E5DEB7A0EEEF}"/>
              </a:ext>
            </a:extLst>
          </p:cNvPr>
          <p:cNvSpPr txBox="1">
            <a:spLocks/>
          </p:cNvSpPr>
          <p:nvPr/>
        </p:nvSpPr>
        <p:spPr>
          <a:xfrm>
            <a:off x="838200" y="680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3590694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E9D48C2E-ABDC-49CD-B610-269C3BABA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67" y="4091810"/>
            <a:ext cx="3557914" cy="26674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98D377-92B4-4BCE-97B1-F72765F4E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66824 (100% DOD, C/10, fixed upper cutoff at 40°C)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B81106-107B-4CD1-B39E-9174F8321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473" y="1333213"/>
            <a:ext cx="3306850" cy="24791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7E76DE-F83D-4615-982E-8B317A9058F9}"/>
              </a:ext>
            </a:extLst>
          </p:cNvPr>
          <p:cNvSpPr txBox="1"/>
          <p:nvPr/>
        </p:nvSpPr>
        <p:spPr>
          <a:xfrm>
            <a:off x="3082009" y="1148547"/>
            <a:ext cx="163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510B13-9CA5-4D01-9671-CE1EED964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679" y="1357886"/>
            <a:ext cx="3416121" cy="25611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02224A-615E-484F-B532-A350FEDDFB74}"/>
              </a:ext>
            </a:extLst>
          </p:cNvPr>
          <p:cNvSpPr txBox="1"/>
          <p:nvPr/>
        </p:nvSpPr>
        <p:spPr>
          <a:xfrm>
            <a:off x="8030225" y="1148547"/>
            <a:ext cx="163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236</a:t>
            </a: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C65AAA13-3127-455B-9ADB-01AD6CFDEC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65" y="4181738"/>
            <a:ext cx="3306851" cy="24791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4CA54E-E70A-40DC-9B7E-B87827B8C65C}"/>
              </a:ext>
            </a:extLst>
          </p:cNvPr>
          <p:cNvSpPr txBox="1"/>
          <p:nvPr/>
        </p:nvSpPr>
        <p:spPr>
          <a:xfrm>
            <a:off x="7958663" y="3936902"/>
            <a:ext cx="163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1172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C13940A-EFC8-4B13-94FB-CD8536577923}"/>
              </a:ext>
            </a:extLst>
          </p:cNvPr>
          <p:cNvSpPr txBox="1"/>
          <p:nvPr/>
        </p:nvSpPr>
        <p:spPr>
          <a:xfrm>
            <a:off x="2998966" y="3936902"/>
            <a:ext cx="1637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704</a:t>
            </a:r>
          </a:p>
        </p:txBody>
      </p:sp>
    </p:spTree>
    <p:extLst>
      <p:ext uri="{BB962C8B-B14F-4D97-AF65-F5344CB8AC3E}">
        <p14:creationId xmlns:p14="http://schemas.microsoft.com/office/powerpoint/2010/main" val="1705841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346E5-9947-446F-9E08-75371EFD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66830 (75% DOD, C/10, fixed upper cutoff at 40°C)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CE38548-FF76-428C-AE94-47035918B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74" y="1302111"/>
            <a:ext cx="3696854" cy="277158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EB4812-8CEE-4AE2-A4B1-86D8D2A91D32}"/>
              </a:ext>
            </a:extLst>
          </p:cNvPr>
          <p:cNvSpPr txBox="1"/>
          <p:nvPr/>
        </p:nvSpPr>
        <p:spPr>
          <a:xfrm>
            <a:off x="2290616" y="1071358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138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AE264D5-8564-4EEB-A5B5-5D08C4966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55" y="1229216"/>
            <a:ext cx="3978924" cy="29830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AC396E-800B-4D71-AD98-BEDF234F2E93}"/>
              </a:ext>
            </a:extLst>
          </p:cNvPr>
          <p:cNvSpPr txBox="1"/>
          <p:nvPr/>
        </p:nvSpPr>
        <p:spPr>
          <a:xfrm>
            <a:off x="8201894" y="1025298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810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EE70CA95-C975-4AA5-BB92-86C9E001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15" y="4164237"/>
            <a:ext cx="3593053" cy="26937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CDF604-C71B-4A33-AAB9-E7BD1D395DE5}"/>
              </a:ext>
            </a:extLst>
          </p:cNvPr>
          <p:cNvSpPr txBox="1"/>
          <p:nvPr/>
        </p:nvSpPr>
        <p:spPr>
          <a:xfrm>
            <a:off x="5157870" y="3933483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1482</a:t>
            </a:r>
          </a:p>
        </p:txBody>
      </p:sp>
    </p:spTree>
    <p:extLst>
      <p:ext uri="{BB962C8B-B14F-4D97-AF65-F5344CB8AC3E}">
        <p14:creationId xmlns:p14="http://schemas.microsoft.com/office/powerpoint/2010/main" val="1583809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7BDFBC-060A-400B-874A-F92E12FE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131" y="217079"/>
            <a:ext cx="10515600" cy="1325563"/>
          </a:xfrm>
        </p:spPr>
        <p:txBody>
          <a:bodyPr/>
          <a:lstStyle/>
          <a:p>
            <a:r>
              <a:rPr lang="el-GR" dirty="0"/>
              <a:t>χ</a:t>
            </a:r>
            <a:r>
              <a:rPr lang="en-CA" baseline="30000" dirty="0"/>
              <a:t>2  </a:t>
            </a:r>
            <a:r>
              <a:rPr lang="en-CA" dirty="0"/>
              <a:t>results for a simple 2D matrix </a:t>
            </a:r>
            <a:r>
              <a:rPr lang="en-CA" sz="1400" dirty="0"/>
              <a:t>(sum between 20 and 170 </a:t>
            </a:r>
            <a:r>
              <a:rPr lang="en-CA" sz="1400" dirty="0" err="1"/>
              <a:t>mAh</a:t>
            </a:r>
            <a:r>
              <a:rPr lang="en-CA" sz="1400" dirty="0"/>
              <a:t>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DA3078-B444-435F-B7D5-89B3AB56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26" y="1436914"/>
            <a:ext cx="10391955" cy="4980581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3418CF9C-E7FA-44FF-8CD4-E47E283AD5A1}"/>
              </a:ext>
            </a:extLst>
          </p:cNvPr>
          <p:cNvSpPr/>
          <p:nvPr/>
        </p:nvSpPr>
        <p:spPr>
          <a:xfrm>
            <a:off x="6568657" y="3688731"/>
            <a:ext cx="597160" cy="195943"/>
          </a:xfrm>
          <a:prstGeom prst="ellipse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75459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D4D00C3A-94F1-49A4-8BA2-8AD056DD9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1" y="3896224"/>
            <a:ext cx="3950540" cy="2961776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378AF3F6-6456-4861-946A-EFB4DD65A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794" y="1185210"/>
            <a:ext cx="3788497" cy="284029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524B3DB-9B6B-4DD8-B90E-54E950EA09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58" y="1221675"/>
            <a:ext cx="3567425" cy="26745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4346E5-9947-446F-9E08-75371EFDF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66836 (50% DOD, C/10, fixed upper cutoff at 40°C)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EB4812-8CEE-4AE2-A4B1-86D8D2A91D32}"/>
              </a:ext>
            </a:extLst>
          </p:cNvPr>
          <p:cNvSpPr txBox="1"/>
          <p:nvPr/>
        </p:nvSpPr>
        <p:spPr>
          <a:xfrm>
            <a:off x="2340265" y="1025298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185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AC396E-800B-4D71-AD98-BEDF234F2E93}"/>
              </a:ext>
            </a:extLst>
          </p:cNvPr>
          <p:cNvSpPr txBox="1"/>
          <p:nvPr/>
        </p:nvSpPr>
        <p:spPr>
          <a:xfrm>
            <a:off x="8118767" y="1025298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1031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DF604-C71B-4A33-AAB9-E7BD1D395DE5}"/>
              </a:ext>
            </a:extLst>
          </p:cNvPr>
          <p:cNvSpPr txBox="1"/>
          <p:nvPr/>
        </p:nvSpPr>
        <p:spPr>
          <a:xfrm>
            <a:off x="5168466" y="3682356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1877</a:t>
            </a:r>
          </a:p>
        </p:txBody>
      </p:sp>
    </p:spTree>
    <p:extLst>
      <p:ext uri="{BB962C8B-B14F-4D97-AF65-F5344CB8AC3E}">
        <p14:creationId xmlns:p14="http://schemas.microsoft.com/office/powerpoint/2010/main" val="1986608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490B03EC-951C-4D75-85EF-3120260E4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652" y="4008841"/>
            <a:ext cx="3712517" cy="27833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CD408A-E581-4F0A-A9DF-98613FEB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66842 (25% DOD, C/10, fixed upper cutoff at 40°C)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67BA99-5E6F-487D-B62E-F20ECB7382DF}"/>
              </a:ext>
            </a:extLst>
          </p:cNvPr>
          <p:cNvSpPr txBox="1"/>
          <p:nvPr/>
        </p:nvSpPr>
        <p:spPr>
          <a:xfrm>
            <a:off x="2284325" y="1048537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354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CECF8F-DC3D-4F04-AAFD-5DC21EAB9739}"/>
              </a:ext>
            </a:extLst>
          </p:cNvPr>
          <p:cNvSpPr txBox="1"/>
          <p:nvPr/>
        </p:nvSpPr>
        <p:spPr>
          <a:xfrm>
            <a:off x="8117723" y="1027906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2194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DE069A-AD6B-4185-B81B-971BB8547DD3}"/>
              </a:ext>
            </a:extLst>
          </p:cNvPr>
          <p:cNvSpPr txBox="1"/>
          <p:nvPr/>
        </p:nvSpPr>
        <p:spPr>
          <a:xfrm>
            <a:off x="5006109" y="3748119"/>
            <a:ext cx="2179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Cycle = 3574</a:t>
            </a:r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7357DA01-5097-4714-98B5-2B75BE530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91" y="1386065"/>
            <a:ext cx="3472191" cy="2603151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5921DE56-F3C2-486C-914B-8BC66DA00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410" y="1334124"/>
            <a:ext cx="3712517" cy="278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23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5F775-A9AD-4068-9474-BE8C487A5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same cell ID and cycle number, but a 300 by 300 matrix.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B1DCD0EB-8283-4AF7-8D6C-15BAD073C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56" y="1588052"/>
            <a:ext cx="6892375" cy="5167312"/>
          </a:xfrm>
        </p:spPr>
      </p:pic>
    </p:spTree>
    <p:extLst>
      <p:ext uri="{BB962C8B-B14F-4D97-AF65-F5344CB8AC3E}">
        <p14:creationId xmlns:p14="http://schemas.microsoft.com/office/powerpoint/2010/main" val="1434522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4A1F28-475D-4EB5-B97A-C1416EB11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66" y="128899"/>
            <a:ext cx="10515600" cy="1325563"/>
          </a:xfrm>
        </p:spPr>
        <p:txBody>
          <a:bodyPr/>
          <a:lstStyle/>
          <a:p>
            <a:r>
              <a:rPr lang="en-CA" dirty="0" err="1"/>
              <a:t>Matlab</a:t>
            </a:r>
            <a:r>
              <a:rPr lang="en-CA" dirty="0"/>
              <a:t> program vs by hand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CC4F20-40BD-4E93-B13B-BC942D18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445" y="1667907"/>
            <a:ext cx="4783961" cy="25093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510DDB9-E41F-4C21-9794-D27A495F0110}"/>
              </a:ext>
            </a:extLst>
          </p:cNvPr>
          <p:cNvSpPr txBox="1"/>
          <p:nvPr/>
        </p:nvSpPr>
        <p:spPr>
          <a:xfrm>
            <a:off x="1349051" y="2142492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 err="1"/>
              <a:t>Matlab</a:t>
            </a:r>
            <a:r>
              <a:rPr lang="en-CA" sz="1800" b="1" dirty="0"/>
              <a:t> program best:</a:t>
            </a:r>
          </a:p>
          <a:p>
            <a:pPr marL="0" indent="0">
              <a:buNone/>
            </a:pPr>
            <a:r>
              <a:rPr lang="en-CA" sz="1800" dirty="0"/>
              <a:t>-&gt; m+ = 1.25 g</a:t>
            </a:r>
          </a:p>
          <a:p>
            <a:pPr marL="0" indent="0">
              <a:buNone/>
            </a:pPr>
            <a:r>
              <a:rPr lang="en-CA" sz="1800" dirty="0"/>
              <a:t>-&gt; </a:t>
            </a:r>
            <a:r>
              <a:rPr lang="en-CA" sz="1800" dirty="0" err="1"/>
              <a:t>Slipp</a:t>
            </a:r>
            <a:r>
              <a:rPr lang="en-CA" sz="1800" dirty="0"/>
              <a:t>+ = -35 </a:t>
            </a:r>
            <a:r>
              <a:rPr lang="en-CA" sz="1800" dirty="0" err="1"/>
              <a:t>mAh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(Negative parameters fixed):</a:t>
            </a:r>
          </a:p>
          <a:p>
            <a:pPr marL="0" indent="0">
              <a:buNone/>
            </a:pPr>
            <a:r>
              <a:rPr lang="en-CA" sz="1800" dirty="0"/>
              <a:t>-&gt; m- = 1.04 g</a:t>
            </a:r>
          </a:p>
          <a:p>
            <a:pPr marL="0" indent="0">
              <a:buNone/>
            </a:pPr>
            <a:r>
              <a:rPr lang="en-CA" sz="1800" dirty="0"/>
              <a:t>-&gt; </a:t>
            </a:r>
            <a:r>
              <a:rPr lang="en-CA" sz="1800" dirty="0" err="1"/>
              <a:t>Slipp</a:t>
            </a:r>
            <a:r>
              <a:rPr lang="en-CA" sz="1800" dirty="0"/>
              <a:t>- = -3 </a:t>
            </a:r>
            <a:r>
              <a:rPr lang="en-CA" sz="1800" dirty="0" err="1"/>
              <a:t>mAh</a:t>
            </a:r>
            <a:endParaRPr lang="en-CA" sz="18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8282FB8-D2A3-4F5C-A3F6-5993017F18A7}"/>
              </a:ext>
            </a:extLst>
          </p:cNvPr>
          <p:cNvSpPr txBox="1"/>
          <p:nvPr/>
        </p:nvSpPr>
        <p:spPr>
          <a:xfrm>
            <a:off x="1429720" y="4738549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b="1" dirty="0"/>
              <a:t>By hand best:</a:t>
            </a:r>
          </a:p>
          <a:p>
            <a:pPr marL="0" indent="0">
              <a:buNone/>
            </a:pPr>
            <a:r>
              <a:rPr lang="en-CA" sz="1800" dirty="0"/>
              <a:t>-&gt; m+ = 1.282 g</a:t>
            </a:r>
          </a:p>
          <a:p>
            <a:pPr marL="0" indent="0">
              <a:buNone/>
            </a:pPr>
            <a:r>
              <a:rPr lang="en-CA" sz="1800" dirty="0"/>
              <a:t>-&gt; </a:t>
            </a:r>
            <a:r>
              <a:rPr lang="en-CA" sz="1800" dirty="0" err="1"/>
              <a:t>Slipp</a:t>
            </a:r>
            <a:r>
              <a:rPr lang="en-CA" sz="1800" dirty="0"/>
              <a:t>+ = -40.8 </a:t>
            </a:r>
            <a:r>
              <a:rPr lang="en-CA" sz="1800" dirty="0" err="1"/>
              <a:t>mAh</a:t>
            </a:r>
            <a:endParaRPr lang="en-CA" sz="1800" dirty="0"/>
          </a:p>
          <a:p>
            <a:pPr marL="0" indent="0">
              <a:buNone/>
            </a:pPr>
            <a:r>
              <a:rPr lang="en-CA" sz="1800" dirty="0"/>
              <a:t> (Negative parameters fixed):</a:t>
            </a:r>
          </a:p>
          <a:p>
            <a:pPr marL="0" indent="0">
              <a:buNone/>
            </a:pPr>
            <a:r>
              <a:rPr lang="en-CA" sz="1800" dirty="0"/>
              <a:t>-&gt; m- = 1.04 g</a:t>
            </a:r>
          </a:p>
          <a:p>
            <a:pPr marL="0" indent="0">
              <a:buNone/>
            </a:pPr>
            <a:r>
              <a:rPr lang="en-CA" sz="1800" dirty="0"/>
              <a:t>-&gt;  </a:t>
            </a:r>
            <a:r>
              <a:rPr lang="en-CA" sz="1800" dirty="0" err="1"/>
              <a:t>Slipp</a:t>
            </a:r>
            <a:r>
              <a:rPr lang="en-CA" sz="1800" dirty="0"/>
              <a:t>- = -3.2 </a:t>
            </a:r>
            <a:r>
              <a:rPr lang="en-CA" sz="1800" dirty="0" err="1"/>
              <a:t>mAh</a:t>
            </a:r>
            <a:endParaRPr lang="en-CA" sz="1800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D35EADD-C0C8-43E1-B8A5-15F304F11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446" y="4348622"/>
            <a:ext cx="4711282" cy="250937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E80B68A-B0CA-4930-8135-AA7A968ACB1A}"/>
              </a:ext>
            </a:extLst>
          </p:cNvPr>
          <p:cNvSpPr txBox="1"/>
          <p:nvPr/>
        </p:nvSpPr>
        <p:spPr>
          <a:xfrm>
            <a:off x="7875425" y="381909"/>
            <a:ext cx="3124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It took 0.4 seconds to get this results using the </a:t>
            </a:r>
            <a:r>
              <a:rPr lang="en-CA" dirty="0" err="1"/>
              <a:t>Matlab</a:t>
            </a:r>
            <a:r>
              <a:rPr lang="en-CA" dirty="0"/>
              <a:t> program.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92E7733-3B1E-4B2F-85B9-1A3A99F8DA0F}"/>
              </a:ext>
            </a:extLst>
          </p:cNvPr>
          <p:cNvSpPr txBox="1"/>
          <p:nvPr/>
        </p:nvSpPr>
        <p:spPr>
          <a:xfrm>
            <a:off x="830249" y="1229099"/>
            <a:ext cx="4253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Results can improve with more precision, but take more computational time.</a:t>
            </a:r>
          </a:p>
        </p:txBody>
      </p:sp>
    </p:spTree>
    <p:extLst>
      <p:ext uri="{BB962C8B-B14F-4D97-AF65-F5344CB8AC3E}">
        <p14:creationId xmlns:p14="http://schemas.microsoft.com/office/powerpoint/2010/main" val="197371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DCCA-62CB-4D5B-B4D7-073FCF487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Matlab</a:t>
            </a:r>
            <a:r>
              <a:rPr lang="en-CA" dirty="0"/>
              <a:t> program fitting vs </a:t>
            </a:r>
            <a:r>
              <a:rPr lang="en-CA" dirty="0" err="1"/>
              <a:t>VAWQuum</a:t>
            </a:r>
            <a:r>
              <a:rPr lang="en-CA" dirty="0"/>
              <a:t> program fitting</a:t>
            </a:r>
          </a:p>
        </p:txBody>
      </p:sp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AA5CF875-6B82-4F4A-A90C-FE6E2070B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87" y="1264355"/>
            <a:ext cx="7139650" cy="535269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4814A8-7013-409E-98FE-7A4E3A50644F}"/>
              </a:ext>
            </a:extLst>
          </p:cNvPr>
          <p:cNvCxnSpPr>
            <a:cxnSpLocks/>
          </p:cNvCxnSpPr>
          <p:nvPr/>
        </p:nvCxnSpPr>
        <p:spPr>
          <a:xfrm>
            <a:off x="3860800" y="6005689"/>
            <a:ext cx="1636889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FE20C37-AEDD-44FC-BC20-9C77B0344A5F}"/>
              </a:ext>
            </a:extLst>
          </p:cNvPr>
          <p:cNvCxnSpPr>
            <a:cxnSpLocks/>
          </p:cNvCxnSpPr>
          <p:nvPr/>
        </p:nvCxnSpPr>
        <p:spPr>
          <a:xfrm flipV="1">
            <a:off x="5424312" y="4334933"/>
            <a:ext cx="1100666" cy="1670756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C02D530-990E-40FA-85A4-3558E5A7FC69}"/>
              </a:ext>
            </a:extLst>
          </p:cNvPr>
          <p:cNvSpPr txBox="1"/>
          <p:nvPr/>
        </p:nvSpPr>
        <p:spPr>
          <a:xfrm>
            <a:off x="9763385" y="1540046"/>
            <a:ext cx="19840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VAWQuum</a:t>
            </a:r>
            <a:r>
              <a:rPr lang="en-CA" dirty="0"/>
              <a:t> need two fitting to arrive to the solution (use gradient). The </a:t>
            </a:r>
            <a:r>
              <a:rPr lang="en-CA" dirty="0" err="1"/>
              <a:t>Matlab</a:t>
            </a:r>
            <a:r>
              <a:rPr lang="en-CA" dirty="0"/>
              <a:t> program map the entire space, unlike </a:t>
            </a:r>
            <a:r>
              <a:rPr lang="en-CA" dirty="0" err="1"/>
              <a:t>VAWQuum</a:t>
            </a:r>
            <a:r>
              <a:rPr lang="en-CA" dirty="0"/>
              <a:t>.</a:t>
            </a:r>
          </a:p>
          <a:p>
            <a:endParaRPr lang="en-CA" dirty="0"/>
          </a:p>
          <a:p>
            <a:r>
              <a:rPr lang="en-CA" dirty="0"/>
              <a:t>Having this map help use being confident that we didn’t find a local minimum and help us to have an concrete idea of the error.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BB67AD-E71F-4368-A60A-CAC4343CC8D3}"/>
              </a:ext>
            </a:extLst>
          </p:cNvPr>
          <p:cNvSpPr txBox="1"/>
          <p:nvPr/>
        </p:nvSpPr>
        <p:spPr>
          <a:xfrm>
            <a:off x="5268419" y="1264354"/>
            <a:ext cx="2166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66824 - Cycle 1</a:t>
            </a:r>
          </a:p>
        </p:txBody>
      </p:sp>
    </p:spTree>
    <p:extLst>
      <p:ext uri="{BB962C8B-B14F-4D97-AF65-F5344CB8AC3E}">
        <p14:creationId xmlns:p14="http://schemas.microsoft.com/office/powerpoint/2010/main" val="1823979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4E97E-ADCA-409E-8275-4FCB95882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many cycles?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EE938-18F4-463A-8C62-F6946D6A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040"/>
            <a:ext cx="10515600" cy="471392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Next, we will test our program on many cycles using a 2D matrix (Negative electrode mass fixed at 1 g and negative electrode slippage fixed at -3 </a:t>
            </a:r>
            <a:r>
              <a:rPr lang="en-US" dirty="0" err="1"/>
              <a:t>mAh</a:t>
            </a:r>
            <a:r>
              <a:rPr lang="en-US" dirty="0"/>
              <a:t>). 4D matrices are also possible within the program but they tend to add noise). We will show these 4D matrices results later. </a:t>
            </a:r>
          </a:p>
          <a:p>
            <a:pPr>
              <a:lnSpc>
                <a:spcPct val="160000"/>
              </a:lnSpc>
            </a:pPr>
            <a:r>
              <a:rPr lang="en-US" dirty="0"/>
              <a:t>The program find check up cycles if they are present and only scan some of them. </a:t>
            </a:r>
          </a:p>
          <a:p>
            <a:pPr>
              <a:lnSpc>
                <a:spcPct val="160000"/>
              </a:lnSpc>
            </a:pPr>
            <a:r>
              <a:rPr lang="en-US" dirty="0"/>
              <a:t>Overall, the program take around 1 minute per cell. </a:t>
            </a:r>
          </a:p>
          <a:p>
            <a:pPr>
              <a:lnSpc>
                <a:spcPct val="160000"/>
              </a:lnSpc>
            </a:pPr>
            <a:r>
              <a:rPr lang="en-US" dirty="0"/>
              <a:t>As input, the program need the following experimental data: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Capacity data vs. cycle number (not the end capacity data!)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Voltage vs. capacity 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Current vs. time data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Half-cell curves</a:t>
            </a:r>
          </a:p>
        </p:txBody>
      </p:sp>
    </p:spTree>
    <p:extLst>
      <p:ext uri="{BB962C8B-B14F-4D97-AF65-F5344CB8AC3E}">
        <p14:creationId xmlns:p14="http://schemas.microsoft.com/office/powerpoint/2010/main" val="445522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07A4-610F-41FE-98CA-4F5BAB466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275" y="269485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2D matrices results</a:t>
            </a:r>
          </a:p>
        </p:txBody>
      </p:sp>
    </p:spTree>
    <p:extLst>
      <p:ext uri="{BB962C8B-B14F-4D97-AF65-F5344CB8AC3E}">
        <p14:creationId xmlns:p14="http://schemas.microsoft.com/office/powerpoint/2010/main" val="3789135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1CB79-08D4-4BF6-92D7-E551B3F4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294"/>
            <a:ext cx="10515600" cy="1325563"/>
          </a:xfrm>
        </p:spPr>
        <p:txBody>
          <a:bodyPr/>
          <a:lstStyle/>
          <a:p>
            <a:r>
              <a:rPr lang="en-US" dirty="0"/>
              <a:t>66824, Fixed upper cutoff, 100% DOD C/10, 40°C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602741-5BFB-4FA9-898A-D248AAE04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1" y="1411407"/>
            <a:ext cx="10973716" cy="5081468"/>
          </a:xfrm>
        </p:spPr>
      </p:pic>
    </p:spTree>
    <p:extLst>
      <p:ext uri="{BB962C8B-B14F-4D97-AF65-F5344CB8AC3E}">
        <p14:creationId xmlns:p14="http://schemas.microsoft.com/office/powerpoint/2010/main" val="4004417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1040</Words>
  <Application>Microsoft Office PowerPoint</Application>
  <PresentationFormat>Widescreen</PresentationFormat>
  <Paragraphs>138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Automatic dV/dQ analysis and map of Neware data (Fixed upper cutoff DOD cells at 40°C)</vt:lpstr>
      <vt:lpstr>dV/dQ scanning on one cycle</vt:lpstr>
      <vt:lpstr>χ2  results for a simple 2D matrix (sum between 20 and 170 mAh)</vt:lpstr>
      <vt:lpstr>The same cell ID and cycle number, but a 300 by 300 matrix.</vt:lpstr>
      <vt:lpstr>Matlab program vs by hand</vt:lpstr>
      <vt:lpstr>Matlab program fitting vs VAWQuum program fitting</vt:lpstr>
      <vt:lpstr>What about many cycles? </vt:lpstr>
      <vt:lpstr>2D matrices results</vt:lpstr>
      <vt:lpstr>66824, Fixed upper cutoff, 100% DOD C/10, 40°C</vt:lpstr>
      <vt:lpstr>66824, Fixed upper cutoff, 100% DOD C/10 , 40°C</vt:lpstr>
      <vt:lpstr>66830, Fixed upper cutoff, 75% DOD C/10 , 40°C</vt:lpstr>
      <vt:lpstr>66830, Fixed upper cutoff, 75% DOD C/10 , 40°C</vt:lpstr>
      <vt:lpstr>66836, Fixed upper cutoff, 50% DOD C/10 , 40°C</vt:lpstr>
      <vt:lpstr>66836, Fixed upper cutoff, 50% DOD C/10 , 40°C</vt:lpstr>
      <vt:lpstr>66842, Fixed upper cutoff, 25% DOD C/10 , 40°C</vt:lpstr>
      <vt:lpstr>66842, Fixed upper cutoff, 25% DOD C/10 , 40°C</vt:lpstr>
      <vt:lpstr>2D matrices: Overall</vt:lpstr>
      <vt:lpstr>4D matrices results</vt:lpstr>
      <vt:lpstr>Results for fixed upper cutoff at 40°C and C/10</vt:lpstr>
      <vt:lpstr>Results for fixed upper cutoff at 40°C and C/10</vt:lpstr>
      <vt:lpstr>Results for fixed upper cutoff at 40°C and C/10</vt:lpstr>
      <vt:lpstr>Half-cell analysis (Neware data)</vt:lpstr>
      <vt:lpstr>Numerical summary</vt:lpstr>
      <vt:lpstr>Conclusion and Future</vt:lpstr>
      <vt:lpstr>Cycling data: Fixed Upper cutoff  40°C (i.e. all 4.1 V) </vt:lpstr>
      <vt:lpstr>PowerPoint Presentation</vt:lpstr>
      <vt:lpstr>4D matrices: dV/dQ fits Orange: Experimental data Blue: Half-cell data</vt:lpstr>
      <vt:lpstr>66824 (100% DOD, C/10, fixed upper cutoff at 40°C) </vt:lpstr>
      <vt:lpstr>66830 (75% DOD, C/10, fixed upper cutoff at 40°C) </vt:lpstr>
      <vt:lpstr>66836 (50% DOD, C/10, fixed upper cutoff at 40°C) </vt:lpstr>
      <vt:lpstr>66842 (25% DOD, C/10, fixed upper cutoff at 40°C)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dV/dQ analysis of Neware data</dc:title>
  <dc:creator>Roby Gauthier</dc:creator>
  <cp:lastModifiedBy>Roby Gauthier</cp:lastModifiedBy>
  <cp:revision>78</cp:revision>
  <dcterms:created xsi:type="dcterms:W3CDTF">2020-08-25T22:39:51Z</dcterms:created>
  <dcterms:modified xsi:type="dcterms:W3CDTF">2020-09-03T20:48:10Z</dcterms:modified>
</cp:coreProperties>
</file>